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325" r:id="rId3"/>
    <p:sldId id="315" r:id="rId4"/>
    <p:sldId id="330" r:id="rId5"/>
    <p:sldId id="331" r:id="rId6"/>
    <p:sldId id="333" r:id="rId7"/>
    <p:sldId id="332" r:id="rId8"/>
    <p:sldId id="334" r:id="rId9"/>
    <p:sldId id="265" r:id="rId10"/>
  </p:sldIdLst>
  <p:sldSz cx="9144000" cy="5143500" type="screen16x9"/>
  <p:notesSz cx="6858000" cy="9144000"/>
  <p:embeddedFontLst>
    <p:embeddedFont>
      <p:font typeface="Arvo" panose="020B0604020202020204" charset="0"/>
      <p:regular r:id="rId12"/>
      <p:bold r:id="rId13"/>
      <p:italic r:id="rId14"/>
      <p:boldItalic r:id="rId15"/>
    </p:embeddedFont>
    <p:embeddedFont>
      <p:font typeface="Montserrat" panose="020F0502020204030204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udiante" initials="E" lastIdx="1" clrIdx="0">
    <p:extLst>
      <p:ext uri="{19B8F6BF-5375-455C-9EA6-DF929625EA0E}">
        <p15:presenceInfo xmlns:p15="http://schemas.microsoft.com/office/powerpoint/2012/main" userId="Estudia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C8102E"/>
    <a:srgbClr val="154A8B"/>
    <a:srgbClr val="C7243F"/>
    <a:srgbClr val="AD0E28"/>
    <a:srgbClr val="E8A60C"/>
    <a:srgbClr val="7A1627"/>
    <a:srgbClr val="D43806"/>
    <a:srgbClr val="486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C5777-BB8A-8976-ED0B-F4B2E6870042}" v="74" dt="2023-10-30T23:46:28.127"/>
    <p1510:client id="{E3DA1103-9E0E-4F82-997D-E51F4BCD2C8E}" v="13" dt="2023-10-06T16:32:25.656"/>
    <p1510:client id="{EEF40662-2E7B-59CC-AE48-506E98E57728}" v="6348" dt="2023-11-06T04:51:52.586"/>
  </p1510:revLst>
</p1510:revInfo>
</file>

<file path=ppt/tableStyles.xml><?xml version="1.0" encoding="utf-8"?>
<a:tblStyleLst xmlns:a="http://schemas.openxmlformats.org/drawingml/2006/main" def="{32C5FAD2-183E-495A-88D6-5BC58F5F2225}">
  <a:tblStyle styleId="{32C5FAD2-183E-495A-88D6-5BC58F5F22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howGuides="1">
      <p:cViewPr varScale="1">
        <p:scale>
          <a:sx n="96" d="100"/>
          <a:sy n="96" d="100"/>
        </p:scale>
        <p:origin x="660" y="7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10" d="100"/>
          <a:sy n="110" d="100"/>
        </p:scale>
        <p:origin x="2824" y="-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22:58:57.573" idx="1">
    <p:pos x="3919" y="288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de74579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de7457949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2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de74579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de7457949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45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de745794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de745794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userDrawn="1">
  <p:cSld name="TITLE">
    <p:bg>
      <p:bgPr>
        <a:solidFill>
          <a:srgbClr val="981FA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A4526B-3819-7A26-DEE6-692FCC624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50" y="53"/>
            <a:ext cx="9152550" cy="514985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895326-9CBF-9A9A-A337-865E537B3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4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DD96BEA3-F078-E378-436D-66A752EDB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30550"/>
            <a:ext cx="5669280" cy="732690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s-MX" dirty="0"/>
              <a:t>Título de 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 rot="-1949626">
            <a:off x="6835838" y="1205979"/>
            <a:ext cx="2861462" cy="2861462"/>
          </a:xfrm>
          <a:prstGeom prst="rect">
            <a:avLst/>
          </a:prstGeom>
          <a:solidFill>
            <a:srgbClr val="154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-181850" y="2926900"/>
            <a:ext cx="2991900" cy="2991900"/>
          </a:xfrm>
          <a:prstGeom prst="ellipse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 hasCustomPrompt="1"/>
          </p:nvPr>
        </p:nvSpPr>
        <p:spPr>
          <a:xfrm>
            <a:off x="978477" y="3770050"/>
            <a:ext cx="189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600"/>
              <a:buFont typeface="Montserrat"/>
              <a:buNone/>
              <a:defRPr b="1"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/>
              <a:t>Clic agregar título</a:t>
            </a:r>
            <a:endParaRPr dirty="0"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6768119" y="1791589"/>
            <a:ext cx="1892100" cy="17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3">
  <p:cSld name="Blank slide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71100" y="1032811"/>
            <a:ext cx="77850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0E0B8A-B6B1-3B31-BE9D-195C33E32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r="18362"/>
          <a:stretch/>
        </p:blipFill>
        <p:spPr>
          <a:xfrm rot="16200000">
            <a:off x="1502759" y="-1502759"/>
            <a:ext cx="2571750" cy="55772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3A7DA4-151F-4C06-9EB0-EB6DF93E9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66"/>
          <a:stretch/>
        </p:blipFill>
        <p:spPr>
          <a:xfrm>
            <a:off x="7736999" y="1032811"/>
            <a:ext cx="1407001" cy="30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9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vo"/>
              <a:buNone/>
              <a:defRPr sz="36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70230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4" r:id="rId2"/>
    <p:sldLayoutId id="2147483666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1FAC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8A0B7A-EF78-D111-DD02-4CBA85F2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1FB790-2716-4847-42A8-CDBDA3472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  <p:sp>
        <p:nvSpPr>
          <p:cNvPr id="8" name="Google Shape;270;p35">
            <a:extLst>
              <a:ext uri="{FF2B5EF4-FFF2-40B4-BE49-F238E27FC236}">
                <a16:creationId xmlns:a16="http://schemas.microsoft.com/office/drawing/2014/main" id="{6512F984-3663-0B48-3588-598E4243C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s-ES" sz="3600" b="1" dirty="0">
                <a:solidFill>
                  <a:schemeClr val="tx1"/>
                </a:solidFill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9320A1-2C72-579E-1AB8-06B37DA1A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10" y="4260016"/>
            <a:ext cx="1629294" cy="507739"/>
          </a:xfrm>
          <a:prstGeom prst="rect">
            <a:avLst/>
          </a:prstGeom>
        </p:spPr>
      </p:pic>
      <p:sp>
        <p:nvSpPr>
          <p:cNvPr id="13" name="Google Shape;270;p35">
            <a:extLst>
              <a:ext uri="{FF2B5EF4-FFF2-40B4-BE49-F238E27FC236}">
                <a16:creationId xmlns:a16="http://schemas.microsoft.com/office/drawing/2014/main" id="{482B77EA-5A75-881B-6D57-F0814DFF9304}"/>
              </a:ext>
            </a:extLst>
          </p:cNvPr>
          <p:cNvSpPr txBox="1">
            <a:spLocks/>
          </p:cNvSpPr>
          <p:nvPr/>
        </p:nvSpPr>
        <p:spPr>
          <a:xfrm>
            <a:off x="1849367" y="571965"/>
            <a:ext cx="5846281" cy="82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MX" sz="2400" b="1" dirty="0">
                <a:solidFill>
                  <a:schemeClr val="tx1"/>
                </a:solidFill>
                <a:cs typeface="Calibri"/>
              </a:rPr>
              <a:t>MI ROBOT, MI COMPAÑIA</a:t>
            </a:r>
          </a:p>
        </p:txBody>
      </p:sp>
      <p:sp>
        <p:nvSpPr>
          <p:cNvPr id="3" name="Google Shape;270;p35">
            <a:extLst>
              <a:ext uri="{FF2B5EF4-FFF2-40B4-BE49-F238E27FC236}">
                <a16:creationId xmlns:a16="http://schemas.microsoft.com/office/drawing/2014/main" id="{29ED15D9-6D13-80A7-FABF-E1983A95E7F7}"/>
              </a:ext>
            </a:extLst>
          </p:cNvPr>
          <p:cNvSpPr txBox="1">
            <a:spLocks/>
          </p:cNvSpPr>
          <p:nvPr/>
        </p:nvSpPr>
        <p:spPr>
          <a:xfrm>
            <a:off x="0" y="1779105"/>
            <a:ext cx="3814035" cy="290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s-MX" sz="2400" b="1" dirty="0">
                <a:solidFill>
                  <a:schemeClr val="tx1"/>
                </a:solidFill>
                <a:cs typeface="Calibri"/>
              </a:rPr>
              <a:t>Institución Educativa</a:t>
            </a:r>
            <a:endParaRPr lang="es-MX" sz="2400" b="1" dirty="0">
              <a:solidFill>
                <a:schemeClr val="tx1"/>
              </a:solidFill>
              <a:latin typeface="Montserrat" pitchFamily="2" charset="0"/>
              <a:cs typeface="Calibri" panose="020F0502020204030204" pitchFamily="34" charset="0"/>
            </a:endParaRPr>
          </a:p>
          <a:p>
            <a:pPr algn="ctr"/>
            <a:endParaRPr lang="es-MX" sz="2000" b="1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  <a:cs typeface="Calibri"/>
              </a:rPr>
              <a:t>  CIUDADELA DEL SUR</a:t>
            </a:r>
            <a:endParaRPr lang="es-MX" sz="2000" b="1" dirty="0">
              <a:solidFill>
                <a:schemeClr val="tx1"/>
              </a:solidFill>
              <a:latin typeface="Montserrat" pitchFamily="2" charset="0"/>
              <a:cs typeface="Calibri" panose="020F0502020204030204" pitchFamily="34" charset="0"/>
            </a:endParaRPr>
          </a:p>
          <a:p>
            <a:pPr algn="ctr"/>
            <a:endParaRPr lang="es-MX" sz="2000" b="1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s-MX" sz="1800" b="1" dirty="0">
                <a:solidFill>
                  <a:schemeClr val="tx1"/>
                </a:solidFill>
                <a:cs typeface="Calibri"/>
              </a:rPr>
              <a:t>ARMENIA QUINDIO</a:t>
            </a:r>
            <a:endParaRPr lang="es-MX" sz="1800" b="1" dirty="0">
              <a:solidFill>
                <a:schemeClr val="tx1"/>
              </a:solidFill>
              <a:latin typeface="Montserrat" pitchFamily="2" charset="0"/>
              <a:cs typeface="Calibri" panose="020F0502020204030204" pitchFamily="34" charset="0"/>
            </a:endParaRP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29FDC506-DC62-979B-C95A-7D70B5813C43}"/>
              </a:ext>
            </a:extLst>
          </p:cNvPr>
          <p:cNvSpPr txBox="1"/>
          <p:nvPr/>
        </p:nvSpPr>
        <p:spPr>
          <a:xfrm>
            <a:off x="3744693" y="1582360"/>
            <a:ext cx="5124986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1"/>
                </a:solidFill>
                <a:latin typeface="Montserrat Light" panose="00000400000000000000" pitchFamily="2" charset="0"/>
              </a:rPr>
              <a:t>Imágenes (foto de equipo-IE)</a:t>
            </a: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Imagen 1" descr="Un grupo de jóvenes sentados en una mesa&#10;&#10;Descripción generada automáticamente">
            <a:extLst>
              <a:ext uri="{FF2B5EF4-FFF2-40B4-BE49-F238E27FC236}">
                <a16:creationId xmlns:a16="http://schemas.microsoft.com/office/drawing/2014/main" id="{6FDC9992-D397-572B-D96E-344630EFF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708" y="1360985"/>
            <a:ext cx="5197414" cy="30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1000" r="-11000"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8A0B7A-EF78-D111-DD02-4CBA85F2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1FB790-2716-4847-42A8-CDBDA3472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  <p:sp>
        <p:nvSpPr>
          <p:cNvPr id="8" name="Google Shape;270;p35">
            <a:extLst>
              <a:ext uri="{FF2B5EF4-FFF2-40B4-BE49-F238E27FC236}">
                <a16:creationId xmlns:a16="http://schemas.microsoft.com/office/drawing/2014/main" id="{6512F984-3663-0B48-3588-598E4243C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  <a:sym typeface="Montserrat"/>
              </a:rPr>
              <a:t>Recursos tecnológicos</a:t>
            </a: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9320A1-2C72-579E-1AB8-06B37DA1A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156" y="4372353"/>
            <a:ext cx="1629294" cy="507739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607C006F-716F-D5B0-F036-6441A25AF472}"/>
              </a:ext>
            </a:extLst>
          </p:cNvPr>
          <p:cNvSpPr txBox="1"/>
          <p:nvPr/>
        </p:nvSpPr>
        <p:spPr>
          <a:xfrm>
            <a:off x="131550" y="1332024"/>
            <a:ext cx="477151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600" dirty="0">
                <a:latin typeface="Montserrat Light"/>
              </a:rPr>
              <a:t>Aprovechando los medios tecnológicos disponibles en nuestra Institución Educativa se hizo la  construcción de un  robot compañía utilizando materiales reciclables, el </a:t>
            </a:r>
            <a:r>
              <a:rPr lang="es-MX" sz="1600" dirty="0" err="1">
                <a:latin typeface="Montserrat Light"/>
              </a:rPr>
              <a:t>kid</a:t>
            </a:r>
            <a:r>
              <a:rPr lang="es-MX" sz="1600" dirty="0">
                <a:latin typeface="Montserrat Light"/>
              </a:rPr>
              <a:t> RAEE de CPE y simuladores de circuitos. Los niños tuvieron la oportunidad de  adquirir  habilidades prácticas relacionadas con la construcción y el funcionamiento de un prototipo robótico donde  aprendieron sobre electrónica básica y la utilización de  herramientas tecnológicas</a:t>
            </a:r>
            <a:r>
              <a:rPr lang="es-MX" sz="1600" b="1" dirty="0">
                <a:latin typeface="Montserrat Light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77FF64-F5A3-B0D4-35DE-EBF51DA67E0A}"/>
              </a:ext>
            </a:extLst>
          </p:cNvPr>
          <p:cNvSpPr txBox="1"/>
          <p:nvPr/>
        </p:nvSpPr>
        <p:spPr>
          <a:xfrm>
            <a:off x="5625206" y="1209013"/>
            <a:ext cx="312771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Listado de recursos: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Tinkercad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Makecode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Aplicaciones para diseño</a:t>
            </a:r>
          </a:p>
          <a:p>
            <a:pPr marL="285750" indent="-285750" algn="just"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Motoreductor</a:t>
            </a:r>
            <a:endParaRPr lang="es-MX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Batería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Cables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interruptor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Soldadura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Palitos de paleta y elementos reciclables.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 Light"/>
              </a:rPr>
              <a:t>Otros componentes electrónicos para darle más funcionalidad como : sensores. Resistencias.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301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DC4856-E2CF-7516-EB49-0B8ABEDE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67739" y="1242391"/>
            <a:ext cx="3051313" cy="2711102"/>
          </a:xfrm>
          <a:prstGeom prst="rect">
            <a:avLst/>
          </a:prstGeom>
        </p:spPr>
      </p:pic>
      <p:sp>
        <p:nvSpPr>
          <p:cNvPr id="3" name="Google Shape;270;p35">
            <a:extLst>
              <a:ext uri="{FF2B5EF4-FFF2-40B4-BE49-F238E27FC236}">
                <a16:creationId xmlns:a16="http://schemas.microsoft.com/office/drawing/2014/main" id="{34414BB5-3228-05E3-651C-73185CFAD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  <a:sym typeface="Montserrat"/>
              </a:rPr>
              <a:t>Metodología </a:t>
            </a: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D4828D5-BDCE-8802-1C24-DF9F80A057AF}"/>
              </a:ext>
            </a:extLst>
          </p:cNvPr>
          <p:cNvSpPr txBox="1"/>
          <p:nvPr/>
        </p:nvSpPr>
        <p:spPr>
          <a:xfrm>
            <a:off x="495307" y="1491280"/>
            <a:ext cx="4275363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Montserrat Light"/>
              </a:rPr>
              <a:t>El aprendizaje Basado en proyectos fomenta la investigación, el trabajo colaborativo, la resolución de problemas y la aplicación práctica de conocimientos. El ABP permitió a nuestros niños adquirir habilidades de manera significativa y contextualizada, al enfrentar un reto real relacionado con la construcción de un robot bípedo compuesto de un  circuito básico y mejoras para darle estabilidad y funcionalidad.</a:t>
            </a:r>
            <a:endParaRPr lang="es-MX" dirty="0">
              <a:solidFill>
                <a:schemeClr val="tx1">
                  <a:lumMod val="50000"/>
                </a:schemeClr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D2EA2-AB01-FF06-7504-5445AFC8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156" y="4372353"/>
            <a:ext cx="1629294" cy="5077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FBF802-98F0-DBCA-53EC-CF949776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44659-8F54-781B-8FC6-83FEBA42C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0;p35">
            <a:extLst>
              <a:ext uri="{FF2B5EF4-FFF2-40B4-BE49-F238E27FC236}">
                <a16:creationId xmlns:a16="http://schemas.microsoft.com/office/drawing/2014/main" id="{34414BB5-3228-05E3-651C-73185CFAD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Solución del problema</a:t>
            </a:r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  <a:sym typeface="Montserrat"/>
              </a:rPr>
              <a:t> </a:t>
            </a: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D4828D5-BDCE-8802-1C24-DF9F80A057AF}"/>
              </a:ext>
            </a:extLst>
          </p:cNvPr>
          <p:cNvSpPr txBox="1"/>
          <p:nvPr/>
        </p:nvSpPr>
        <p:spPr>
          <a:xfrm>
            <a:off x="794293" y="1329069"/>
            <a:ext cx="345694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Momento 1</a:t>
            </a: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/>
              </a:rPr>
              <a:t>Identificación del problema: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Se plantea a los estudiantes el desafío de construir un robot bípedo utilizando materiales reciclables y un circuito simple. Se les explica los objetivos y restricciones del proyecto. 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D2EA2-AB01-FF06-7504-5445AFC8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156" y="4549236"/>
            <a:ext cx="1629294" cy="3308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FBF802-98F0-DBCA-53EC-CF949776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44659-8F54-781B-8FC6-83FEBA42C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id="{4ABF85F7-CF96-7A60-27CC-C0C47578F2A3}"/>
              </a:ext>
            </a:extLst>
          </p:cNvPr>
          <p:cNvSpPr txBox="1"/>
          <p:nvPr/>
        </p:nvSpPr>
        <p:spPr>
          <a:xfrm>
            <a:off x="4817841" y="1113408"/>
            <a:ext cx="3651038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Momento 2.</a:t>
            </a: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/>
              </a:rPr>
              <a:t>Definir roles de trabajo 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lvl="1"/>
            <a:r>
              <a:rPr lang="es-MX" dirty="0">
                <a:solidFill>
                  <a:schemeClr val="tx1"/>
                </a:solidFill>
                <a:latin typeface="Montserrat Light"/>
              </a:rPr>
              <a:t>Se divide el grupo en equipos donde</a:t>
            </a:r>
          </a:p>
          <a:p>
            <a:pPr lvl="1"/>
            <a:r>
              <a:rPr lang="es-MX" dirty="0">
                <a:solidFill>
                  <a:schemeClr val="tx1"/>
                </a:solidFill>
                <a:latin typeface="Montserrat Light"/>
              </a:rPr>
              <a:t>Cada participante debe investigar y recopilar información sobre los componentes mecánicos (bajalenguas, palitos de paleta, pinchos) electrónicos (baterías, motores, cables, pulsadores) necesarios y aprender conceptos básicos de control de motores y conexiones eléctricas. Con esta información elaboraran un plan detallado de como construirán el circuito y conectaran los diferentes componentes.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6F4C6F15-ECCE-BDCA-501B-3E3D75932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29" y="3142171"/>
            <a:ext cx="4002900" cy="18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0;p35">
            <a:extLst>
              <a:ext uri="{FF2B5EF4-FFF2-40B4-BE49-F238E27FC236}">
                <a16:creationId xmlns:a16="http://schemas.microsoft.com/office/drawing/2014/main" id="{34414BB5-3228-05E3-651C-73185CFAD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Solución del problema</a:t>
            </a:r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  <a:sym typeface="Montserrat"/>
              </a:rPr>
              <a:t> </a:t>
            </a: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D2EA2-AB01-FF06-7504-5445AFC8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156" y="4372353"/>
            <a:ext cx="1629294" cy="5077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FBF802-98F0-DBCA-53EC-CF949776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44659-8F54-781B-8FC6-83FEBA42C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5D09C4AE-6C2A-E35C-BF5C-301A4A70EE53}"/>
              </a:ext>
            </a:extLst>
          </p:cNvPr>
          <p:cNvSpPr txBox="1"/>
          <p:nvPr/>
        </p:nvSpPr>
        <p:spPr>
          <a:xfrm>
            <a:off x="269575" y="1182942"/>
            <a:ext cx="306997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Momento 3.</a:t>
            </a:r>
          </a:p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/>
              </a:rPr>
              <a:t>Diseño y construcción </a:t>
            </a:r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Los estudiantes pasarán a reconocer los componentes del circuito en </a:t>
            </a:r>
            <a:r>
              <a:rPr lang="es-MX" dirty="0" err="1">
                <a:solidFill>
                  <a:schemeClr val="tx1"/>
                </a:solidFill>
                <a:latin typeface="Montserrat Light"/>
              </a:rPr>
              <a:t>Tinkercard</a:t>
            </a:r>
            <a:r>
              <a:rPr lang="es-MX" dirty="0">
                <a:solidFill>
                  <a:schemeClr val="tx1"/>
                </a:solidFill>
                <a:latin typeface="Montserrat Light"/>
              </a:rPr>
              <a:t>  donde harán la simulación, luego procederán a la construcción física del circuito, dibujando, midiendo, cortando  e identificando las partes según el diseño  robot bípedo. 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CO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CO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F219E0EA-DBEB-A7B1-3C57-AC937F2ACFA1}"/>
              </a:ext>
            </a:extLst>
          </p:cNvPr>
          <p:cNvSpPr txBox="1"/>
          <p:nvPr/>
        </p:nvSpPr>
        <p:spPr>
          <a:xfrm>
            <a:off x="5463651" y="1329860"/>
            <a:ext cx="331676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Momento 4.</a:t>
            </a:r>
          </a:p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Desarrollo práctico del ejercicio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Pruebas y ajustes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Una vez construido el circuito los estudiantes realizaran pruebas para verificar su funcionamiento y realizar ajustes si es necesario.</a:t>
            </a:r>
          </a:p>
        </p:txBody>
      </p:sp>
    </p:spTree>
    <p:extLst>
      <p:ext uri="{BB962C8B-B14F-4D97-AF65-F5344CB8AC3E}">
        <p14:creationId xmlns:p14="http://schemas.microsoft.com/office/powerpoint/2010/main" val="249155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5DEAB407-7343-070B-9018-43156148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68" y="1061863"/>
            <a:ext cx="2835977" cy="3818229"/>
          </a:xfrm>
          <a:prstGeom prst="rect">
            <a:avLst/>
          </a:prstGeom>
        </p:spPr>
      </p:pic>
      <p:sp>
        <p:nvSpPr>
          <p:cNvPr id="3" name="Google Shape;270;p35">
            <a:extLst>
              <a:ext uri="{FF2B5EF4-FFF2-40B4-BE49-F238E27FC236}">
                <a16:creationId xmlns:a16="http://schemas.microsoft.com/office/drawing/2014/main" id="{34414BB5-3228-05E3-651C-73185CFAD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Solución del problema</a:t>
            </a:r>
            <a:r>
              <a:rPr lang="es-ES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  <a:sym typeface="Montserrat"/>
              </a:rPr>
              <a:t> </a:t>
            </a: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D4828D5-BDCE-8802-1C24-DF9F80A057AF}"/>
              </a:ext>
            </a:extLst>
          </p:cNvPr>
          <p:cNvSpPr txBox="1"/>
          <p:nvPr/>
        </p:nvSpPr>
        <p:spPr>
          <a:xfrm>
            <a:off x="576471" y="1329069"/>
            <a:ext cx="344859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Momento 5.</a:t>
            </a:r>
          </a:p>
          <a:p>
            <a:pPr algn="just"/>
            <a:endParaRPr lang="es-MX" dirty="0">
              <a:solidFill>
                <a:schemeClr val="tx1"/>
              </a:solidFill>
              <a:latin typeface="Montserrat Light"/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/>
              </a:rPr>
              <a:t>Ensamble del prototipo: 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se hace la construcción teniendo en cuenta que cada pieza corresponda a las diferentes partes del robot para que este pueda desplazarse, por ejemplo tener en cuenta el equilibrio entre  el tronco y las piernas para que al momento de dar  funcionamiento al circuito el robot este estable. </a:t>
            </a: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D2EA2-AB01-FF06-7504-5445AFC8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156" y="4372353"/>
            <a:ext cx="1629294" cy="5077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FBF802-98F0-DBCA-53EC-CF949776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44659-8F54-781B-8FC6-83FEBA42C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5D09C4AE-6C2A-E35C-BF5C-301A4A70EE53}"/>
              </a:ext>
            </a:extLst>
          </p:cNvPr>
          <p:cNvSpPr txBox="1"/>
          <p:nvPr/>
        </p:nvSpPr>
        <p:spPr>
          <a:xfrm>
            <a:off x="5685183" y="1410676"/>
            <a:ext cx="304718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Momento 6.</a:t>
            </a:r>
          </a:p>
          <a:p>
            <a:pPr algn="just"/>
            <a:endParaRPr lang="es-MX" dirty="0">
              <a:solidFill>
                <a:schemeClr val="tx1"/>
              </a:solidFill>
              <a:latin typeface="Montserrat Light"/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  <a:latin typeface="Montserrat Light"/>
              </a:rPr>
              <a:t>Prototipo final </a:t>
            </a:r>
            <a:r>
              <a:rPr lang="es-MX" dirty="0">
                <a:solidFill>
                  <a:schemeClr val="tx1"/>
                </a:solidFill>
                <a:latin typeface="Montserrat Light"/>
              </a:rPr>
              <a:t>evaluación y presentación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Montserrat Light"/>
              </a:rPr>
              <a:t>Finalmente, los estudiantes evaluaran el proceso y resultados del proyecto revisando si lograron los objetivos planteados y si el robot bípedo se mueve de acuerdo a lo esperado.</a:t>
            </a:r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CO" dirty="0">
              <a:solidFill>
                <a:schemeClr val="tx1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0;p35">
            <a:extLst>
              <a:ext uri="{FF2B5EF4-FFF2-40B4-BE49-F238E27FC236}">
                <a16:creationId xmlns:a16="http://schemas.microsoft.com/office/drawing/2014/main" id="{34414BB5-3228-05E3-651C-73185CFAD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058" y="507556"/>
            <a:ext cx="5846281" cy="82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Reflexión, evaluación y conclusión</a:t>
            </a:r>
            <a:endParaRPr b="1" dirty="0">
              <a:solidFill>
                <a:schemeClr val="tx1"/>
              </a:solidFill>
              <a:latin typeface="Montserrat" pitchFamily="2" charset="0"/>
              <a:cs typeface="Calibri" panose="020F0502020204030204" pitchFamily="34" charset="0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D4828D5-BDCE-8802-1C24-DF9F80A057AF}"/>
              </a:ext>
            </a:extLst>
          </p:cNvPr>
          <p:cNvSpPr txBox="1"/>
          <p:nvPr/>
        </p:nvSpPr>
        <p:spPr>
          <a:xfrm>
            <a:off x="904460" y="740794"/>
            <a:ext cx="2057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pPr algn="just"/>
            <a:endParaRPr lang="es-MX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Conclusiones:</a:t>
            </a:r>
            <a:endParaRPr lang="es-MX" sz="1100" b="1" dirty="0">
              <a:solidFill>
                <a:schemeClr val="tx1"/>
              </a:solidFill>
              <a:latin typeface="Montserrat Light" panose="00000400000000000000" pitchFamily="2" charset="0"/>
            </a:endParaRPr>
          </a:p>
          <a:p>
            <a:r>
              <a:rPr lang="es-MX" sz="1100" dirty="0">
                <a:solidFill>
                  <a:schemeClr val="tx1"/>
                </a:solidFill>
                <a:latin typeface="Montserrat Light" panose="00000400000000000000" pitchFamily="2" charset="0"/>
              </a:rPr>
              <a:t>El proyecto de creación de un robot compañía con un circuito electrónico simple demuestra como con materiales reciclables ,  RAEE  y tecnología básica es posible diseñar y construir un prototipo robótico, lo que muestra la importancia de la creatividad y la innovación en el ámbito tecnológico.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4D2EA2-AB01-FF06-7504-5445AFC8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035" y="4556289"/>
            <a:ext cx="1629294" cy="5077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FBF802-98F0-DBCA-53EC-CF949776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44659-8F54-781B-8FC6-83FEBA42C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09" y="286455"/>
            <a:ext cx="1261870" cy="330856"/>
          </a:xfrm>
          <a:prstGeom prst="rect">
            <a:avLst/>
          </a:prstGeom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id="{AF8BD7CF-7FA0-D638-ACE5-D48B09DCC940}"/>
              </a:ext>
            </a:extLst>
          </p:cNvPr>
          <p:cNvSpPr txBox="1"/>
          <p:nvPr/>
        </p:nvSpPr>
        <p:spPr>
          <a:xfrm>
            <a:off x="3321414" y="1848678"/>
            <a:ext cx="18071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Dificultades :</a:t>
            </a:r>
          </a:p>
          <a:p>
            <a:pPr algn="just"/>
            <a:r>
              <a:rPr lang="es-MX" sz="1100" dirty="0">
                <a:solidFill>
                  <a:schemeClr val="tx1"/>
                </a:solidFill>
                <a:latin typeface="Montserrat Light" panose="00000400000000000000" pitchFamily="2" charset="0"/>
              </a:rPr>
              <a:t>La utilización de materiales reciclables pueden presentar desafíos en términos de estabilidad y funcionalidad a las necesidades del proyecto.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CBC1623A-1371-A9DB-76F0-7A679859169B}"/>
              </a:ext>
            </a:extLst>
          </p:cNvPr>
          <p:cNvSpPr txBox="1"/>
          <p:nvPr/>
        </p:nvSpPr>
        <p:spPr>
          <a:xfrm>
            <a:off x="5800632" y="1729409"/>
            <a:ext cx="221030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Montserrat Light" panose="00000400000000000000" pitchFamily="2" charset="0"/>
              </a:rPr>
              <a:t>Aportes:</a:t>
            </a:r>
          </a:p>
          <a:p>
            <a:r>
              <a:rPr lang="es-MX" sz="1100" dirty="0">
                <a:solidFill>
                  <a:schemeClr val="tx1"/>
                </a:solidFill>
                <a:latin typeface="Montserrat Light" panose="00000400000000000000" pitchFamily="2" charset="0"/>
              </a:rPr>
              <a:t>Experiencia practica en diseño y montaje de circuitos electrónicos lo que les permite entender como se aplican en diversos dispositivos tecnológicos. Conciencia ambiental al darle nueva vida a elementos en des uso. </a:t>
            </a:r>
          </a:p>
          <a:p>
            <a:r>
              <a:rPr lang="es-MX" sz="1100" dirty="0">
                <a:solidFill>
                  <a:schemeClr val="tx1"/>
                </a:solidFill>
                <a:latin typeface="Montserrat Light" panose="00000400000000000000" pitchFamily="2" charset="0"/>
              </a:rPr>
              <a:t>Impacto positivo en los niños en su desarrollo socioemocional al desarrollar habilidades importantes; colaboración, creatividad autoconfianza y  resiliencia.</a:t>
            </a:r>
          </a:p>
        </p:txBody>
      </p:sp>
    </p:spTree>
    <p:extLst>
      <p:ext uri="{BB962C8B-B14F-4D97-AF65-F5344CB8AC3E}">
        <p14:creationId xmlns:p14="http://schemas.microsoft.com/office/powerpoint/2010/main" val="300337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E99F44-2016-9EC7-AA48-6279BE52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417" y="-228893"/>
            <a:ext cx="10495721" cy="6092923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0A0D9F1F-417D-DD24-9082-18FE340B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57" y="4027321"/>
            <a:ext cx="2931885" cy="482400"/>
          </a:xfrm>
        </p:spPr>
        <p:txBody>
          <a:bodyPr/>
          <a:lstStyle/>
          <a:p>
            <a:r>
              <a:rPr lang="es-ES" sz="2800" dirty="0"/>
              <a:t>Gracias……</a:t>
            </a:r>
            <a:endParaRPr lang="es-CO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0EA27D-1EBA-02FC-A0B0-465DCF3E861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69575" y="274321"/>
            <a:ext cx="1261871" cy="4664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7CBAC0-C246-B2F0-5F2D-578DC74C66B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7607809" y="274321"/>
            <a:ext cx="1261870" cy="330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E4361C-CD47-5D14-EA47-D300B7D4D61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869679" y="4527400"/>
            <a:ext cx="1150598" cy="6835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ol Style by Slidesgo">
  <a:themeElements>
    <a:clrScheme name="Simple Light">
      <a:dk1>
        <a:srgbClr val="434343"/>
      </a:dk1>
      <a:lt1>
        <a:srgbClr val="FFFFFF"/>
      </a:lt1>
      <a:dk2>
        <a:srgbClr val="981FAC"/>
      </a:dk2>
      <a:lt2>
        <a:srgbClr val="981FAC"/>
      </a:lt2>
      <a:accent1>
        <a:srgbClr val="981FAC"/>
      </a:accent1>
      <a:accent2>
        <a:srgbClr val="FE9900"/>
      </a:accent2>
      <a:accent3>
        <a:srgbClr val="FF5722"/>
      </a:accent3>
      <a:accent4>
        <a:srgbClr val="FF006A"/>
      </a:accent4>
      <a:accent5>
        <a:srgbClr val="448AFF"/>
      </a:accent5>
      <a:accent6>
        <a:srgbClr val="512DA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611</Words>
  <Application>Microsoft Office PowerPoint</Application>
  <PresentationFormat>Presentación en pantalla (16:9)</PresentationFormat>
  <Paragraphs>93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Montserrat</vt:lpstr>
      <vt:lpstr>Arial</vt:lpstr>
      <vt:lpstr>Montserrat Light</vt:lpstr>
      <vt:lpstr>Arvo</vt:lpstr>
      <vt:lpstr>Cool Style by Slidesgo</vt:lpstr>
      <vt:lpstr>Presentación de PowerPoint</vt:lpstr>
      <vt:lpstr> </vt:lpstr>
      <vt:lpstr>Recursos tecnológicos</vt:lpstr>
      <vt:lpstr>Metodología </vt:lpstr>
      <vt:lpstr>Solución del problema </vt:lpstr>
      <vt:lpstr>Solución del problema </vt:lpstr>
      <vt:lpstr>Solución del problema </vt:lpstr>
      <vt:lpstr>Reflexión, evaluación y conclusión</vt:lpstr>
      <vt:lpstr>Gracias……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Yisel  Alejandra Recalde Eraso</dc:creator>
  <cp:lastModifiedBy>Estudiante</cp:lastModifiedBy>
  <cp:revision>766</cp:revision>
  <dcterms:modified xsi:type="dcterms:W3CDTF">2023-11-07T04:03:20Z</dcterms:modified>
</cp:coreProperties>
</file>